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lexandria Medium" panose="020B0604020202020204" charset="-78"/>
      <p:regular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Arial Black" panose="020B0A04020102020204" pitchFamily="34" charset="0"/>
      <p:bold r:id="rId22"/>
    </p:embeddedFont>
    <p:embeddedFont>
      <p:font typeface="Manrope" panose="020B0604020202020204" charset="0"/>
      <p:regular r:id="rId23"/>
    </p:embeddedFont>
    <p:embeddedFont>
      <p:font typeface="Bell MT" panose="02020503060305020303" pitchFamily="18" charset="0"/>
      <p:regular r:id="rId24"/>
      <p:bold r:id="rId25"/>
      <p: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-5-13.svg>
</file>

<file path=ppt/media/image-5-5.svg>
</file>

<file path=ppt/media/image-5-9.svg>
</file>

<file path=ppt/media/image-6-12.svg>
</file>

<file path=ppt/media/image-6-3.svg>
</file>

<file path=ppt/media/image-6-6.svg>
</file>

<file path=ppt/media/image-6-9.sv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1770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-5-13.svg"/><Relationship Id="rId3" Type="http://schemas.openxmlformats.org/officeDocument/2006/relationships/image" Target="../media/image11.png"/><Relationship Id="rId7" Type="http://schemas.openxmlformats.org/officeDocument/2006/relationships/image" Target="../media/image-5-5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image" Target="../media/image-5-9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6.png"/><Relationship Id="rId7" Type="http://schemas.openxmlformats.org/officeDocument/2006/relationships/image" Target="../media/image-6-6.svg"/><Relationship Id="rId12" Type="http://schemas.openxmlformats.org/officeDocument/2006/relationships/image" Target="../media/image-6-12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-6-3.svg"/><Relationship Id="rId10" Type="http://schemas.openxmlformats.org/officeDocument/2006/relationships/image" Target="../media/image19.png"/><Relationship Id="rId4" Type="http://schemas.openxmlformats.org/officeDocument/2006/relationships/image" Target="../media/image14.png"/><Relationship Id="rId9" Type="http://schemas.openxmlformats.org/officeDocument/2006/relationships/image" Target="../media/image-6-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3264" y="644962"/>
            <a:ext cx="7890272" cy="55965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800"/>
              </a:lnSpc>
              <a:buNone/>
            </a:pPr>
            <a:r>
              <a:rPr lang="en-US" sz="7050" b="1" dirty="0" smtClean="0">
                <a:solidFill>
                  <a:srgbClr val="5B6E8C"/>
                </a:solidFill>
                <a:latin typeface="Bell MT" panose="02020503060305020303" pitchFamily="18" charset="0"/>
                <a:ea typeface="Alexandria Medium" pitchFamily="34" charset="-122"/>
                <a:cs typeface="Alexandria Medium" pitchFamily="34" charset="-120"/>
              </a:rPr>
              <a:t>Project:</a:t>
            </a:r>
            <a:r>
              <a:rPr lang="en-US" sz="7050" dirty="0" smtClean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 </a:t>
            </a:r>
          </a:p>
          <a:p>
            <a:pPr marL="0" indent="0" algn="l">
              <a:lnSpc>
                <a:spcPts val="8800"/>
              </a:lnSpc>
              <a:buNone/>
            </a:pPr>
            <a:r>
              <a:rPr lang="en-US" sz="7050" dirty="0" smtClean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Modern </a:t>
            </a:r>
            <a:r>
              <a:rPr lang="en-US" sz="70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 Pipeline for Slowly Changing Dimensions (SCD)</a:t>
            </a:r>
            <a:endParaRPr lang="en-US" sz="7050" dirty="0"/>
          </a:p>
        </p:txBody>
      </p:sp>
      <p:sp>
        <p:nvSpPr>
          <p:cNvPr id="4" name="Text 1"/>
          <p:cNvSpPr/>
          <p:nvPr/>
        </p:nvSpPr>
        <p:spPr>
          <a:xfrm>
            <a:off x="6113264" y="6510099"/>
            <a:ext cx="7222688" cy="447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AWS, NiFi, &amp; Snowflake ELT Architecture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6113264" y="7226498"/>
            <a:ext cx="7890272" cy="358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 smtClean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Muhammad Affan bin Aamir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12549352" y="7584638"/>
            <a:ext cx="2081048" cy="6449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0448" y="575548"/>
            <a:ext cx="8669655" cy="652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Project Summary &amp; Future Scope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0448" y="1749266"/>
            <a:ext cx="4215884" cy="688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100%</a:t>
            </a:r>
            <a:endParaRPr lang="en-US" sz="5400" dirty="0"/>
          </a:p>
        </p:txBody>
      </p:sp>
      <p:sp>
        <p:nvSpPr>
          <p:cNvPr id="4" name="Text 2"/>
          <p:cNvSpPr/>
          <p:nvPr/>
        </p:nvSpPr>
        <p:spPr>
          <a:xfrm>
            <a:off x="1534001" y="2698671"/>
            <a:ext cx="2608659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Automation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730448" y="3149798"/>
            <a:ext cx="4215884" cy="1001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Achieved continuous, automated ELT pipeline via Snowpipe and Snowflake Tasks, reducing manual effort to zero.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207198" y="1749266"/>
            <a:ext cx="4215884" cy="688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4</a:t>
            </a:r>
            <a:endParaRPr lang="en-US" sz="5400" dirty="0"/>
          </a:p>
        </p:txBody>
      </p:sp>
      <p:sp>
        <p:nvSpPr>
          <p:cNvPr id="7" name="Text 5"/>
          <p:cNvSpPr/>
          <p:nvPr/>
        </p:nvSpPr>
        <p:spPr>
          <a:xfrm>
            <a:off x="6010751" y="2698671"/>
            <a:ext cx="2608659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SCD Types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5207198" y="3149798"/>
            <a:ext cx="4215884" cy="1335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Successfully implemented and automated SCD Types 1, 2, 3, and 4 logic using Streams, Tasks, and optimized SQL MERGE statements.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683948" y="1749266"/>
            <a:ext cx="4215884" cy="688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1</a:t>
            </a:r>
            <a:endParaRPr lang="en-US" sz="5400" dirty="0"/>
          </a:p>
        </p:txBody>
      </p:sp>
      <p:sp>
        <p:nvSpPr>
          <p:cNvPr id="10" name="Text 8"/>
          <p:cNvSpPr/>
          <p:nvPr/>
        </p:nvSpPr>
        <p:spPr>
          <a:xfrm>
            <a:off x="10487501" y="2698671"/>
            <a:ext cx="2608659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Platform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9683948" y="3149798"/>
            <a:ext cx="4215884" cy="1001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Centralized all transformation logic within Snowflake, leveraging its scalability and cloud-native features.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0448" y="4798219"/>
            <a:ext cx="3494246" cy="391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Future Enhancements</a:t>
            </a:r>
            <a:endParaRPr lang="en-US" sz="2450" dirty="0"/>
          </a:p>
        </p:txBody>
      </p:sp>
      <p:sp>
        <p:nvSpPr>
          <p:cNvPr id="13" name="Text 11"/>
          <p:cNvSpPr/>
          <p:nvPr/>
        </p:nvSpPr>
        <p:spPr>
          <a:xfrm>
            <a:off x="730448" y="5711071"/>
            <a:ext cx="3972520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Error Handling &amp; Observability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730448" y="6245662"/>
            <a:ext cx="4049911" cy="1335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Implement robust logging and automated notification (e.g., using SNS or email integration) for Task failures and data quality issues.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297091" y="5711071"/>
            <a:ext cx="3209330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Security &amp; Best Practices</a:t>
            </a:r>
            <a:endParaRPr lang="en-US" sz="2050" dirty="0"/>
          </a:p>
        </p:txBody>
      </p:sp>
      <p:sp>
        <p:nvSpPr>
          <p:cNvPr id="16" name="Text 14"/>
          <p:cNvSpPr/>
          <p:nvPr/>
        </p:nvSpPr>
        <p:spPr>
          <a:xfrm>
            <a:off x="5297091" y="6245662"/>
            <a:ext cx="4049911" cy="1335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Replace hardcoded </a:t>
            </a:r>
            <a:r>
              <a:rPr lang="en-US" sz="160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AWS Access Keys</a:t>
            </a: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with secure </a:t>
            </a:r>
            <a:r>
              <a:rPr lang="en-US" sz="160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IAM Roles</a:t>
            </a: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and Snowflake Storage Integrations for all external access.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863733" y="5711071"/>
            <a:ext cx="3275290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 Testing &amp; Validation</a:t>
            </a:r>
            <a:endParaRPr lang="en-US" sz="2050" dirty="0"/>
          </a:p>
        </p:txBody>
      </p:sp>
      <p:sp>
        <p:nvSpPr>
          <p:cNvPr id="18" name="Text 16"/>
          <p:cNvSpPr/>
          <p:nvPr/>
        </p:nvSpPr>
        <p:spPr>
          <a:xfrm>
            <a:off x="9863733" y="6245662"/>
            <a:ext cx="4049911" cy="1335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Integrate </a:t>
            </a:r>
            <a:r>
              <a:rPr lang="en-US" sz="160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dbt (Data Build Tool)</a:t>
            </a: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testing data quality and transformation logic, ensuring consistency across all SCD types.</a:t>
            </a:r>
            <a:endParaRPr lang="en-US" sz="1600" dirty="0"/>
          </a:p>
        </p:txBody>
      </p:sp>
      <p:sp>
        <p:nvSpPr>
          <p:cNvPr id="19" name="Rectangle 18"/>
          <p:cNvSpPr/>
          <p:nvPr/>
        </p:nvSpPr>
        <p:spPr>
          <a:xfrm>
            <a:off x="12549352" y="7584638"/>
            <a:ext cx="2081048" cy="6449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5319" y="507802"/>
            <a:ext cx="12097583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Presentation Roadmap: Mastering SCD in Snowflake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645319" y="1452801"/>
            <a:ext cx="737473" cy="1106329"/>
          </a:xfrm>
          <a:prstGeom prst="roundRect">
            <a:avLst>
              <a:gd name="adj" fmla="val 360049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67101" y="1637109"/>
            <a:ext cx="2754273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Project Goal &amp; Overview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1567101" y="2035850"/>
            <a:ext cx="1241798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Why SCD is critical and the primary project objectives.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45319" y="2743438"/>
            <a:ext cx="737473" cy="1106329"/>
          </a:xfrm>
          <a:prstGeom prst="roundRect">
            <a:avLst>
              <a:gd name="adj" fmla="val 360049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567101" y="2927747"/>
            <a:ext cx="2374463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Architectural Design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1567101" y="3326487"/>
            <a:ext cx="1241798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end-to-end data flow: Ingestion, Loading, and Transformation.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645319" y="4034076"/>
            <a:ext cx="737473" cy="1106329"/>
          </a:xfrm>
          <a:prstGeom prst="roundRect">
            <a:avLst>
              <a:gd name="adj" fmla="val 360049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13" name="Text 8"/>
          <p:cNvSpPr/>
          <p:nvPr/>
        </p:nvSpPr>
        <p:spPr>
          <a:xfrm>
            <a:off x="1567101" y="4218384"/>
            <a:ext cx="3833217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Snowflake ELT Core Components</a:t>
            </a:r>
            <a:endParaRPr lang="en-US" sz="1800" dirty="0"/>
          </a:p>
        </p:txBody>
      </p:sp>
      <p:sp>
        <p:nvSpPr>
          <p:cNvPr id="14" name="Text 9"/>
          <p:cNvSpPr/>
          <p:nvPr/>
        </p:nvSpPr>
        <p:spPr>
          <a:xfrm>
            <a:off x="1567101" y="4617125"/>
            <a:ext cx="1241798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Deep dive into Snowpipe, Streams, and Tasks automation.</a:t>
            </a:r>
            <a:endParaRPr lang="en-US" sz="1450" dirty="0"/>
          </a:p>
        </p:txBody>
      </p:sp>
      <p:sp>
        <p:nvSpPr>
          <p:cNvPr id="15" name="Shape 10"/>
          <p:cNvSpPr/>
          <p:nvPr/>
        </p:nvSpPr>
        <p:spPr>
          <a:xfrm>
            <a:off x="645319" y="5324713"/>
            <a:ext cx="737473" cy="1106329"/>
          </a:xfrm>
          <a:prstGeom prst="roundRect">
            <a:avLst>
              <a:gd name="adj" fmla="val 360049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17" name="Text 11"/>
          <p:cNvSpPr/>
          <p:nvPr/>
        </p:nvSpPr>
        <p:spPr>
          <a:xfrm>
            <a:off x="1567101" y="5509022"/>
            <a:ext cx="2400657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SCD Demonstrations</a:t>
            </a:r>
            <a:endParaRPr lang="en-US" sz="1800" dirty="0"/>
          </a:p>
        </p:txBody>
      </p:sp>
      <p:sp>
        <p:nvSpPr>
          <p:cNvPr id="18" name="Text 12"/>
          <p:cNvSpPr/>
          <p:nvPr/>
        </p:nvSpPr>
        <p:spPr>
          <a:xfrm>
            <a:off x="1567101" y="5907762"/>
            <a:ext cx="1241798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Focus on Type 1, Type 2, Type 3, and Type 4 logic implementation.</a:t>
            </a:r>
            <a:endParaRPr lang="en-US" sz="1450" dirty="0"/>
          </a:p>
        </p:txBody>
      </p:sp>
      <p:sp>
        <p:nvSpPr>
          <p:cNvPr id="19" name="Shape 13"/>
          <p:cNvSpPr/>
          <p:nvPr/>
        </p:nvSpPr>
        <p:spPr>
          <a:xfrm>
            <a:off x="645319" y="6615351"/>
            <a:ext cx="737473" cy="1106329"/>
          </a:xfrm>
          <a:prstGeom prst="roundRect">
            <a:avLst>
              <a:gd name="adj" fmla="val 360049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1567101" y="6799659"/>
            <a:ext cx="280427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Conclusion &amp; Next Steps</a:t>
            </a:r>
            <a:endParaRPr lang="en-US" sz="1800" dirty="0"/>
          </a:p>
        </p:txBody>
      </p:sp>
      <p:sp>
        <p:nvSpPr>
          <p:cNvPr id="22" name="Text 15"/>
          <p:cNvSpPr/>
          <p:nvPr/>
        </p:nvSpPr>
        <p:spPr>
          <a:xfrm>
            <a:off x="1567101" y="7198400"/>
            <a:ext cx="1241798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Summary, key takeaways, and potential future enhancements.</a:t>
            </a:r>
            <a:endParaRPr lang="en-US" sz="1450" dirty="0"/>
          </a:p>
        </p:txBody>
      </p:sp>
      <p:sp>
        <p:nvSpPr>
          <p:cNvPr id="23" name="Rectangle 22"/>
          <p:cNvSpPr/>
          <p:nvPr/>
        </p:nvSpPr>
        <p:spPr>
          <a:xfrm>
            <a:off x="12549352" y="7584638"/>
            <a:ext cx="2081048" cy="6449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45319" y="1606980"/>
            <a:ext cx="773078" cy="773078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926" y="2993536"/>
            <a:ext cx="561864" cy="561864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490" y="4312722"/>
            <a:ext cx="581012" cy="58101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205" y="5677971"/>
            <a:ext cx="459581" cy="45958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1689" y="6928598"/>
            <a:ext cx="511101" cy="5111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803" y="554712"/>
            <a:ext cx="13218795" cy="1260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The Business Challenge: Managing Evolving Dimensional Data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5803" y="2318861"/>
            <a:ext cx="3024783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Project Goal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705803" y="2898577"/>
            <a:ext cx="7734419" cy="64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Design and automate a scalable ELT pipeline to maintain </a:t>
            </a:r>
            <a:r>
              <a:rPr lang="en-US" sz="15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historical accuracy</a:t>
            </a:r>
            <a:r>
              <a:rPr lang="en-US" sz="15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and integrity in crucial dimensional data (e.g., Customer, Product).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05803" y="3871487"/>
            <a:ext cx="7734419" cy="32742"/>
          </a:xfrm>
          <a:prstGeom prst="rect">
            <a:avLst/>
          </a:prstGeom>
          <a:solidFill>
            <a:srgbClr val="5B6E8C">
              <a:alpha val="5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705803" y="4130993"/>
            <a:ext cx="5736312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The Problem of Changing Dimensions</a:t>
            </a:r>
            <a:endParaRPr lang="en-US" sz="2350" dirty="0"/>
          </a:p>
        </p:txBody>
      </p:sp>
      <p:sp>
        <p:nvSpPr>
          <p:cNvPr id="7" name="Text 5"/>
          <p:cNvSpPr/>
          <p:nvPr/>
        </p:nvSpPr>
        <p:spPr>
          <a:xfrm>
            <a:off x="705803" y="4710708"/>
            <a:ext cx="7734419" cy="64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Customer attributes (e.g., address, email, title) change slowly over time. Traditional </a:t>
            </a:r>
            <a:r>
              <a:rPr lang="en-US" sz="155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UPDATE</a:t>
            </a:r>
            <a:r>
              <a:rPr lang="en-US" sz="15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statements overwrite history, leading to: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05803" y="5537478"/>
            <a:ext cx="7734419" cy="64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Inaccurate historical reporting (e.g., associating a past sale with a customer's current address).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05803" y="6253282"/>
            <a:ext cx="7734419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Loss of valuable context for trend analysis and auditing.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1008221" y="6802755"/>
            <a:ext cx="7432000" cy="64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Key Takeaway:</a:t>
            </a:r>
            <a:r>
              <a:rPr lang="en-US" sz="15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We must preserve historical context for accurate business intelligence and compliance.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05803" y="6802755"/>
            <a:ext cx="22860" cy="645319"/>
          </a:xfrm>
          <a:prstGeom prst="rect">
            <a:avLst/>
          </a:prstGeom>
          <a:solidFill>
            <a:srgbClr val="AAE4FE"/>
          </a:solidFill>
          <a:ln/>
        </p:spPr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9808" y="2344103"/>
            <a:ext cx="4992291" cy="499229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549352" y="7584638"/>
            <a:ext cx="2081048" cy="6449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12549352" y="7584638"/>
            <a:ext cx="2081048" cy="6449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62808" y="442198"/>
            <a:ext cx="10749558" cy="502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End-to-End Architectural Flow: AWS &amp; Snowflake ELT</a:t>
            </a:r>
            <a:endParaRPr lang="en-US" sz="3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513" y="1266349"/>
            <a:ext cx="12129373" cy="439078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40984" y="4585345"/>
            <a:ext cx="3139551" cy="379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 Transformation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2140984" y="3261918"/>
            <a:ext cx="3038479" cy="379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 Loading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2140984" y="1924987"/>
            <a:ext cx="3038479" cy="379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 Ingestion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562808" y="5837992"/>
            <a:ext cx="4394359" cy="2234089"/>
          </a:xfrm>
          <a:prstGeom prst="roundRect">
            <a:avLst>
              <a:gd name="adj" fmla="val 10798"/>
            </a:avLst>
          </a:prstGeom>
          <a:solidFill>
            <a:srgbClr val="FFFFFF"/>
          </a:solidFill>
          <a:ln w="22860">
            <a:solidFill>
              <a:srgbClr val="AAE4FE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85668" y="5860852"/>
            <a:ext cx="4348639" cy="482441"/>
          </a:xfrm>
          <a:prstGeom prst="roundRect">
            <a:avLst>
              <a:gd name="adj" fmla="val 44315"/>
            </a:avLst>
          </a:prstGeom>
          <a:solidFill>
            <a:srgbClr val="AAE4FE">
              <a:alpha val="50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2639378" y="5947529"/>
            <a:ext cx="241221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1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746403" y="6504027"/>
            <a:ext cx="3405068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Stage 1: Data Ingestion (AWS/NiFi)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46403" y="6851690"/>
            <a:ext cx="4027170" cy="1029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Synthetic data is generated (Faker/Jupyter), processed via </a:t>
            </a:r>
            <a:r>
              <a:rPr lang="en-US" sz="12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NiFi</a:t>
            </a:r>
            <a:r>
              <a:rPr lang="en-US" sz="12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(running in Docker on EC2) for real-time flow control, and dropped into the </a:t>
            </a:r>
            <a:r>
              <a:rPr lang="en-US" sz="12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S3 Landing Zone</a:t>
            </a:r>
            <a:r>
              <a:rPr lang="en-US" sz="12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250" dirty="0"/>
          </a:p>
        </p:txBody>
      </p:sp>
      <p:sp>
        <p:nvSpPr>
          <p:cNvPr id="12" name="Shape 9"/>
          <p:cNvSpPr/>
          <p:nvPr/>
        </p:nvSpPr>
        <p:spPr>
          <a:xfrm>
            <a:off x="5117902" y="5837992"/>
            <a:ext cx="4394478" cy="2234089"/>
          </a:xfrm>
          <a:prstGeom prst="roundRect">
            <a:avLst>
              <a:gd name="adj" fmla="val 10798"/>
            </a:avLst>
          </a:prstGeom>
          <a:solidFill>
            <a:srgbClr val="FFFFFF"/>
          </a:solidFill>
          <a:ln w="22860">
            <a:solidFill>
              <a:srgbClr val="87ADFD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5140762" y="5860852"/>
            <a:ext cx="4348758" cy="482441"/>
          </a:xfrm>
          <a:prstGeom prst="roundRect">
            <a:avLst>
              <a:gd name="adj" fmla="val 44315"/>
            </a:avLst>
          </a:prstGeom>
          <a:solidFill>
            <a:srgbClr val="87ADFD">
              <a:alpha val="50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194471" y="5947529"/>
            <a:ext cx="241221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2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5301496" y="6504027"/>
            <a:ext cx="3389352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Stage 2: Data Loading (Snowpipe)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5301496" y="6851690"/>
            <a:ext cx="4027289" cy="1036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S3 events trigger the serverless </a:t>
            </a:r>
            <a:r>
              <a:rPr lang="en-US" sz="12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Snowpipe</a:t>
            </a:r>
            <a:r>
              <a:rPr lang="en-US" sz="12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which continuously loads new files into the raw staging table (</a:t>
            </a:r>
            <a:r>
              <a:rPr lang="en-US" sz="125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customer_raw</a:t>
            </a:r>
            <a:r>
              <a:rPr lang="en-US" sz="12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) within Snowflake, eliminating batch delays.</a:t>
            </a:r>
            <a:endParaRPr lang="en-US" sz="1250" dirty="0"/>
          </a:p>
        </p:txBody>
      </p:sp>
      <p:sp>
        <p:nvSpPr>
          <p:cNvPr id="17" name="Shape 14"/>
          <p:cNvSpPr/>
          <p:nvPr/>
        </p:nvSpPr>
        <p:spPr>
          <a:xfrm>
            <a:off x="9673114" y="5837992"/>
            <a:ext cx="4394359" cy="2234089"/>
          </a:xfrm>
          <a:prstGeom prst="roundRect">
            <a:avLst>
              <a:gd name="adj" fmla="val 10798"/>
            </a:avLst>
          </a:prstGeom>
          <a:solidFill>
            <a:srgbClr val="FFFFFF"/>
          </a:solidFill>
          <a:ln w="22860">
            <a:solidFill>
              <a:srgbClr val="96B8FD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9695974" y="5860852"/>
            <a:ext cx="4348639" cy="482441"/>
          </a:xfrm>
          <a:prstGeom prst="roundRect">
            <a:avLst>
              <a:gd name="adj" fmla="val 44315"/>
            </a:avLst>
          </a:prstGeom>
          <a:solidFill>
            <a:srgbClr val="96B8FD">
              <a:alpha val="50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11749683" y="5947529"/>
            <a:ext cx="241221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3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9856708" y="6504027"/>
            <a:ext cx="4027170" cy="502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Stage 3: Data Transformation (Snowflake)</a:t>
            </a:r>
            <a:endParaRPr lang="en-US" sz="1550" dirty="0"/>
          </a:p>
        </p:txBody>
      </p:sp>
      <p:sp>
        <p:nvSpPr>
          <p:cNvPr id="21" name="Text 18"/>
          <p:cNvSpPr/>
          <p:nvPr/>
        </p:nvSpPr>
        <p:spPr>
          <a:xfrm>
            <a:off x="9856708" y="6874616"/>
            <a:ext cx="4027170" cy="892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Transformation is orchestrated within Snowflake using </a:t>
            </a:r>
            <a:r>
              <a:rPr lang="en-US" sz="12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Streams &amp; Tasks</a:t>
            </a:r>
            <a:r>
              <a:rPr lang="en-US" sz="12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 This ELT approach centralizes complex SCD logic directly in the data warehouse.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459" y="492919"/>
            <a:ext cx="7889081" cy="1120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Leveraging Snowflake's Decoupled Architecture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7459" y="1882140"/>
            <a:ext cx="7889081" cy="57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Snowflake's unique design separates storage and compute, offering powerful scalability and efficiency for our ELT workload.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27459" y="2926318"/>
            <a:ext cx="3854887" cy="2751892"/>
          </a:xfrm>
          <a:prstGeom prst="roundRect">
            <a:avLst>
              <a:gd name="adj" fmla="val 3987"/>
            </a:avLst>
          </a:prstGeom>
          <a:solidFill>
            <a:srgbClr val="FFFFFF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59" y="2903458"/>
            <a:ext cx="3854887" cy="91440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5940" y="2657475"/>
            <a:ext cx="537805" cy="537805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447270" y="2818805"/>
            <a:ext cx="215027" cy="21502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829508" y="3374469"/>
            <a:ext cx="3450788" cy="560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Snowpipe: Continuous Ingestion</a:t>
            </a:r>
            <a:endParaRPr lang="en-US" sz="1750" dirty="0"/>
          </a:p>
        </p:txBody>
      </p:sp>
      <p:sp>
        <p:nvSpPr>
          <p:cNvPr id="10" name="Text 4"/>
          <p:cNvSpPr/>
          <p:nvPr/>
        </p:nvSpPr>
        <p:spPr>
          <a:xfrm>
            <a:off x="829508" y="4042053"/>
            <a:ext cx="3450788" cy="143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Provides serverless, automated data loading from S3. We use it to ensure a continuous flow of data without the need for manual </a:t>
            </a:r>
            <a:r>
              <a:rPr lang="en-US" sz="140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COPY</a:t>
            </a:r>
            <a:r>
              <a:rPr lang="en-US" sz="14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statements or heavy resource utilization.</a:t>
            </a:r>
            <a:endParaRPr lang="en-US" sz="1400" dirty="0"/>
          </a:p>
        </p:txBody>
      </p:sp>
      <p:sp>
        <p:nvSpPr>
          <p:cNvPr id="11" name="Shape 5"/>
          <p:cNvSpPr/>
          <p:nvPr/>
        </p:nvSpPr>
        <p:spPr>
          <a:xfrm>
            <a:off x="4661535" y="2926318"/>
            <a:ext cx="3855006" cy="2751892"/>
          </a:xfrm>
          <a:prstGeom prst="roundRect">
            <a:avLst>
              <a:gd name="adj" fmla="val 3987"/>
            </a:avLst>
          </a:prstGeom>
          <a:solidFill>
            <a:srgbClr val="FFFFFF"/>
          </a:solidFill>
          <a:ln/>
        </p:spPr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1535" y="2903458"/>
            <a:ext cx="3855006" cy="91440"/>
          </a:xfrm>
          <a:prstGeom prst="rect">
            <a:avLst/>
          </a:prstGeom>
        </p:spPr>
      </p:pic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0135" y="2657475"/>
            <a:ext cx="537805" cy="537805"/>
          </a:xfrm>
          <a:prstGeom prst="rect">
            <a:avLst/>
          </a:prstGeom>
        </p:spPr>
      </p:pic>
      <p:pic>
        <p:nvPicPr>
          <p:cNvPr id="14" name="Image 6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6481465" y="2818805"/>
            <a:ext cx="215027" cy="215027"/>
          </a:xfrm>
          <a:prstGeom prst="rect">
            <a:avLst/>
          </a:prstGeom>
        </p:spPr>
      </p:pic>
      <p:sp>
        <p:nvSpPr>
          <p:cNvPr id="15" name="Text 6"/>
          <p:cNvSpPr/>
          <p:nvPr/>
        </p:nvSpPr>
        <p:spPr>
          <a:xfrm>
            <a:off x="4863584" y="3374469"/>
            <a:ext cx="3450908" cy="560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Virtual Warehouses (VW): Compute Power</a:t>
            </a:r>
            <a:endParaRPr lang="en-US" sz="1750" dirty="0"/>
          </a:p>
        </p:txBody>
      </p:sp>
      <p:sp>
        <p:nvSpPr>
          <p:cNvPr id="16" name="Text 7"/>
          <p:cNvSpPr/>
          <p:nvPr/>
        </p:nvSpPr>
        <p:spPr>
          <a:xfrm>
            <a:off x="4863584" y="4042053"/>
            <a:ext cx="3450908" cy="143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Dedicated compute clusters used for the heavy lifting (e.g., executing the complex MERGE statements inside our Tasks). Compute scales independently from storage cost.</a:t>
            </a:r>
            <a:endParaRPr lang="en-US" sz="1400" dirty="0"/>
          </a:p>
        </p:txBody>
      </p:sp>
      <p:sp>
        <p:nvSpPr>
          <p:cNvPr id="17" name="Shape 8"/>
          <p:cNvSpPr/>
          <p:nvPr/>
        </p:nvSpPr>
        <p:spPr>
          <a:xfrm>
            <a:off x="627459" y="6126242"/>
            <a:ext cx="7889081" cy="1611392"/>
          </a:xfrm>
          <a:prstGeom prst="roundRect">
            <a:avLst>
              <a:gd name="adj" fmla="val 6810"/>
            </a:avLst>
          </a:prstGeom>
          <a:solidFill>
            <a:srgbClr val="FFFFFF"/>
          </a:solidFill>
          <a:ln/>
        </p:spPr>
      </p:sp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7459" y="6103382"/>
            <a:ext cx="7889081" cy="91440"/>
          </a:xfrm>
          <a:prstGeom prst="rect">
            <a:avLst/>
          </a:prstGeom>
        </p:spPr>
      </p:pic>
      <p:pic>
        <p:nvPicPr>
          <p:cNvPr id="19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3097" y="5857399"/>
            <a:ext cx="537805" cy="537805"/>
          </a:xfrm>
          <a:prstGeom prst="rect">
            <a:avLst/>
          </a:prstGeom>
        </p:spPr>
      </p:pic>
      <p:pic>
        <p:nvPicPr>
          <p:cNvPr id="20" name="Image 9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4464427" y="6018728"/>
            <a:ext cx="215027" cy="215027"/>
          </a:xfrm>
          <a:prstGeom prst="rect">
            <a:avLst/>
          </a:prstGeom>
        </p:spPr>
      </p:pic>
      <p:sp>
        <p:nvSpPr>
          <p:cNvPr id="21" name="Text 9"/>
          <p:cNvSpPr/>
          <p:nvPr/>
        </p:nvSpPr>
        <p:spPr>
          <a:xfrm>
            <a:off x="829508" y="6574393"/>
            <a:ext cx="2293977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Cloud Services Layer</a:t>
            </a:r>
            <a:endParaRPr lang="en-US" sz="1750" dirty="0"/>
          </a:p>
        </p:txBody>
      </p:sp>
      <p:sp>
        <p:nvSpPr>
          <p:cNvPr id="22" name="Text 10"/>
          <p:cNvSpPr/>
          <p:nvPr/>
        </p:nvSpPr>
        <p:spPr>
          <a:xfrm>
            <a:off x="829508" y="6961942"/>
            <a:ext cx="7484983" cy="57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Manages essential functions like authentication, metadata storage, query optimization, and the orchestration services (Tasks and Streams) that drive our SCD process.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9601" y="636389"/>
            <a:ext cx="11987927" cy="553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ELT Transformation Engine: CDC with Streams &amp; Tasks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9601" y="1543526"/>
            <a:ext cx="13391198" cy="283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combination forms the automated, efficient core for handling Slowly Changing Dimensions.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2758797" y="2444115"/>
            <a:ext cx="2212896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50"/>
              </a:lnSpc>
              <a:buNone/>
            </a:pPr>
            <a:r>
              <a:rPr lang="en-US" sz="17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Stream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619601" y="2826901"/>
            <a:ext cx="4352092" cy="11329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Captures Data Manipulation Language (</a:t>
            </a:r>
            <a:r>
              <a:rPr lang="en-US" sz="13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DML</a:t>
            </a: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) changes (INSERT, UPDATE, DELETE) on the raw staging table. It acts as the Change Data Capture (CDC) source, tracking what has changed.</a:t>
            </a:r>
            <a:endParaRPr lang="en-US" sz="13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693" y="2025848"/>
            <a:ext cx="4686895" cy="4686895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337161" y="3391317"/>
            <a:ext cx="248841" cy="24884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658588" y="2585680"/>
            <a:ext cx="2212896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Task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9658588" y="2968466"/>
            <a:ext cx="4352211" cy="849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Automated scheduler (e.g., </a:t>
            </a:r>
            <a:r>
              <a:rPr lang="en-US" sz="135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SCHEDULE = '1 MINUTE'</a:t>
            </a: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) that triggers the ELT logic. It executes the Stored Procedure only when the Stream detects new data.</a:t>
            </a:r>
            <a:endParaRPr lang="en-US" sz="13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1693" y="2025848"/>
            <a:ext cx="4686895" cy="4686895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8044041" y="3391317"/>
            <a:ext cx="248841" cy="24884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658588" y="5061942"/>
            <a:ext cx="2212896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Stored Procedure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9658588" y="5444728"/>
            <a:ext cx="4352211" cy="849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Encapsulates the complex </a:t>
            </a:r>
            <a:r>
              <a:rPr lang="en-US" sz="13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JavaScript/SQL MERGE</a:t>
            </a: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logic. This ensures transactional control, reusability, and execution efficiency for the SCD updates.</a:t>
            </a:r>
            <a:endParaRPr lang="en-US" sz="13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1693" y="2025848"/>
            <a:ext cx="4686895" cy="4686895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8044041" y="5098197"/>
            <a:ext cx="248841" cy="248841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2758797" y="5061942"/>
            <a:ext cx="2212896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50"/>
              </a:lnSpc>
              <a:buNone/>
            </a:pPr>
            <a:r>
              <a:rPr lang="en-US" sz="17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MERGE Statement</a:t>
            </a:r>
            <a:endParaRPr lang="en-US" sz="1700" dirty="0"/>
          </a:p>
        </p:txBody>
      </p:sp>
      <p:sp>
        <p:nvSpPr>
          <p:cNvPr id="17" name="Text 9"/>
          <p:cNvSpPr/>
          <p:nvPr/>
        </p:nvSpPr>
        <p:spPr>
          <a:xfrm>
            <a:off x="619601" y="5444728"/>
            <a:ext cx="4352092" cy="849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core SQL command that conditionally inserts, updates, or deletes records in the target dimension table based on the stream data.</a:t>
            </a:r>
            <a:endParaRPr lang="en-US" sz="1350" dirty="0"/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71693" y="2025848"/>
            <a:ext cx="4686895" cy="4686895"/>
          </a:xfrm>
          <a:prstGeom prst="rect">
            <a:avLst/>
          </a:prstGeom>
        </p:spPr>
      </p:pic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6337161" y="5098197"/>
            <a:ext cx="248841" cy="248841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885111" y="7110889"/>
            <a:ext cx="13125688" cy="283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Analogy:</a:t>
            </a: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The </a:t>
            </a:r>
            <a:r>
              <a:rPr lang="en-US" sz="13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Stream</a:t>
            </a: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tracks the changes; the </a:t>
            </a:r>
            <a:r>
              <a:rPr lang="en-US" sz="13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Task</a:t>
            </a: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is the engine that executes the changes; the </a:t>
            </a:r>
            <a:r>
              <a:rPr lang="en-US" sz="13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Stored Procedure</a:t>
            </a:r>
            <a:r>
              <a:rPr lang="en-US" sz="13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provides the rules for execution.</a:t>
            </a:r>
            <a:endParaRPr lang="en-US" sz="1350" dirty="0"/>
          </a:p>
        </p:txBody>
      </p:sp>
      <p:sp>
        <p:nvSpPr>
          <p:cNvPr id="21" name="Shape 11"/>
          <p:cNvSpPr/>
          <p:nvPr/>
        </p:nvSpPr>
        <p:spPr>
          <a:xfrm>
            <a:off x="619601" y="6911816"/>
            <a:ext cx="22860" cy="681395"/>
          </a:xfrm>
          <a:prstGeom prst="rect">
            <a:avLst/>
          </a:prstGeom>
          <a:solidFill>
            <a:srgbClr val="AAE4FE"/>
          </a:solidFill>
          <a:ln/>
        </p:spPr>
      </p:sp>
      <p:sp>
        <p:nvSpPr>
          <p:cNvPr id="22" name="Rectangle 21"/>
          <p:cNvSpPr/>
          <p:nvPr/>
        </p:nvSpPr>
        <p:spPr>
          <a:xfrm>
            <a:off x="12549352" y="7584638"/>
            <a:ext cx="2081048" cy="6449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8"/>
          <p:cNvSpPr/>
          <p:nvPr/>
        </p:nvSpPr>
        <p:spPr>
          <a:xfrm>
            <a:off x="483513" y="4333102"/>
            <a:ext cx="13649325" cy="1350169"/>
          </a:xfrm>
          <a:prstGeom prst="roundRect">
            <a:avLst>
              <a:gd name="adj" fmla="val 1580"/>
            </a:avLst>
          </a:prstGeom>
          <a:solidFill>
            <a:srgbClr val="F2F2F2"/>
          </a:solidFill>
          <a:ln/>
        </p:spPr>
      </p:sp>
      <p:sp>
        <p:nvSpPr>
          <p:cNvPr id="2" name="Text 0"/>
          <p:cNvSpPr/>
          <p:nvPr/>
        </p:nvSpPr>
        <p:spPr>
          <a:xfrm>
            <a:off x="497562" y="391001"/>
            <a:ext cx="7203996" cy="444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SCD Type 1: Overwrite (Latest State Only)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7562" y="1190744"/>
            <a:ext cx="4588193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Concept: History is Sacrificed for Simplicity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497562" y="1599367"/>
            <a:ext cx="7343299" cy="454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SCD Type 1 updates existing records directly. When a dimension attribute changes, the old value is overwritten, meaning historical context is </a:t>
            </a:r>
            <a:r>
              <a:rPr lang="en-US" sz="110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PERMANENTLY LOST</a:t>
            </a:r>
            <a:r>
              <a:rPr lang="en-US" sz="11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97562" y="2182058"/>
            <a:ext cx="7343299" cy="454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When to Use:</a:t>
            </a:r>
            <a:r>
              <a:rPr lang="en-US" sz="11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attributes that do not require historical tracking, such as typos, corrections, or non-critical, frequently changing fields (e.g., a customer's current nickname).</a:t>
            </a:r>
            <a:endParaRPr lang="en-US" sz="1100" dirty="0"/>
          </a:p>
        </p:txBody>
      </p:sp>
      <p:sp>
        <p:nvSpPr>
          <p:cNvPr id="6" name="Shape 4"/>
          <p:cNvSpPr/>
          <p:nvPr/>
        </p:nvSpPr>
        <p:spPr>
          <a:xfrm>
            <a:off x="497562" y="2796778"/>
            <a:ext cx="7343299" cy="604004"/>
          </a:xfrm>
          <a:prstGeom prst="roundRect">
            <a:avLst>
              <a:gd name="adj" fmla="val 35312"/>
            </a:avLst>
          </a:prstGeom>
          <a:solidFill>
            <a:srgbClr val="B3E7FE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23" y="3010019"/>
            <a:ext cx="177641" cy="14216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59525" y="2974419"/>
            <a:ext cx="6739176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is the simplest SCD implementation, requiring only a basic MERGE statement.</a:t>
            </a:r>
            <a:endParaRPr lang="en-US" sz="11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5191" y="1208484"/>
            <a:ext cx="5945148" cy="594514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28543" y="3922157"/>
            <a:ext cx="2707838" cy="222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Key SQL Logic: MERGE Update</a:t>
            </a:r>
            <a:endParaRPr lang="en-US" sz="1350" dirty="0"/>
          </a:p>
        </p:txBody>
      </p:sp>
      <p:sp>
        <p:nvSpPr>
          <p:cNvPr id="11" name="Shape 7"/>
          <p:cNvSpPr/>
          <p:nvPr/>
        </p:nvSpPr>
        <p:spPr>
          <a:xfrm>
            <a:off x="497562" y="7962186"/>
            <a:ext cx="13635276" cy="1350169"/>
          </a:xfrm>
          <a:prstGeom prst="roundRect">
            <a:avLst>
              <a:gd name="adj" fmla="val 15797"/>
            </a:avLst>
          </a:prstGeom>
          <a:solidFill>
            <a:srgbClr val="F2F2F2"/>
          </a:solidFill>
          <a:ln/>
        </p:spPr>
      </p:sp>
      <p:sp>
        <p:nvSpPr>
          <p:cNvPr id="13" name="Text 9"/>
          <p:cNvSpPr/>
          <p:nvPr/>
        </p:nvSpPr>
        <p:spPr>
          <a:xfrm>
            <a:off x="728543" y="4656483"/>
            <a:ext cx="7061835" cy="76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WHEN MATCHED AND (c.email &lt;&gt; cr.email OR c.phone &lt;&gt; cr.phone) </a:t>
            </a:r>
            <a:endParaRPr lang="en-US" sz="1100" dirty="0" smtClean="0">
              <a:solidFill>
                <a:srgbClr val="5B6E8C"/>
              </a:solidFill>
              <a:highlight>
                <a:srgbClr val="F2F2F2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1750"/>
              </a:lnSpc>
              <a:buNone/>
            </a:pPr>
            <a:r>
              <a:rPr lang="en-US" sz="1100" dirty="0" smtClean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THEN </a:t>
            </a:r>
            <a:r>
              <a:rPr lang="en-US" sz="110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UPDATE SET  c.email = cr.email,  </a:t>
            </a:r>
            <a:endParaRPr lang="en-US" sz="1100" dirty="0" smtClean="0">
              <a:solidFill>
                <a:srgbClr val="5B6E8C"/>
              </a:solidFill>
              <a:highlight>
                <a:srgbClr val="F2F2F2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1750"/>
              </a:lnSpc>
              <a:buNone/>
            </a:pPr>
            <a:r>
              <a:rPr lang="en-US" sz="1100" dirty="0" err="1" smtClean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c.update_timestamp</a:t>
            </a:r>
            <a:r>
              <a:rPr lang="en-US" sz="1100" dirty="0" smtClean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10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 CURRENT_TIMESTAMP()</a:t>
            </a:r>
            <a:endParaRPr lang="en-US" sz="1100" dirty="0"/>
          </a:p>
        </p:txBody>
      </p:sp>
      <p:sp>
        <p:nvSpPr>
          <p:cNvPr id="14" name="Rectangle 13"/>
          <p:cNvSpPr/>
          <p:nvPr/>
        </p:nvSpPr>
        <p:spPr>
          <a:xfrm>
            <a:off x="12549352" y="7584638"/>
            <a:ext cx="2081048" cy="6449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5543" y="420767"/>
            <a:ext cx="6694884" cy="478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SCD Type 2: Full Historical Tracking</a:t>
            </a:r>
            <a:endParaRPr lang="en-US" sz="3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43" y="1300401"/>
            <a:ext cx="6593086" cy="659308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09391" y="1424821"/>
            <a:ext cx="3900845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5B6E8C"/>
                </a:solidFill>
                <a:latin typeface="Arial Black" panose="020B0A04020102020204" pitchFamily="34" charset="0"/>
                <a:ea typeface="Alexandria Medium" pitchFamily="34" charset="-122"/>
                <a:cs typeface="Alexandria Medium" pitchFamily="34" charset="-120"/>
              </a:rPr>
              <a:t>Concept: Preserving Every Version</a:t>
            </a:r>
            <a:endParaRPr lang="en-US" sz="1800" b="1" dirty="0">
              <a:latin typeface="Arial Black" panose="020B0A040201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09391" y="2332419"/>
            <a:ext cx="6593086" cy="734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SCD Type 2 preserves all historical versions of a record by adding a </a:t>
            </a:r>
            <a:r>
              <a:rPr lang="en-US" sz="160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new row</a:t>
            </a: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to the dimension table for every detected change. The primary key remains the surrogate key, but the natural key (e.g., customer ID) will appear multiple times.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09391" y="3606047"/>
            <a:ext cx="6593086" cy="489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60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Version Columns:</a:t>
            </a: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r>
              <a:rPr lang="en-US" sz="160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start_time</a:t>
            </a: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r>
              <a:rPr lang="en-US" sz="160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end_time</a:t>
            </a: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and a boolean flag </a:t>
            </a:r>
            <a:r>
              <a:rPr lang="en-US" sz="160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is_current</a:t>
            </a: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determine the active record.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09391" y="4285774"/>
            <a:ext cx="6593086" cy="489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60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Mechanism:</a:t>
            </a: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This involves complex two-part logic: first expiring the old row (</a:t>
            </a:r>
            <a:r>
              <a:rPr lang="en-US" sz="160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UPDATE</a:t>
            </a: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), then inserting the new row (</a:t>
            </a:r>
            <a:r>
              <a:rPr lang="en-US" sz="1600" dirty="0">
                <a:solidFill>
                  <a:srgbClr val="5B6E8C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INSERT</a:t>
            </a: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).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35543" y="8294965"/>
            <a:ext cx="2717244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Implementation Complexity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535543" y="8763357"/>
            <a:ext cx="13559314" cy="489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Implementation requires advanced SQL constructs within the Stored Procedure, often utilizing </a:t>
            </a:r>
            <a:r>
              <a:rPr lang="en-US" sz="120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Window Functions (e.g., LAG)</a:t>
            </a:r>
            <a:r>
              <a:rPr lang="en-US" sz="12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to identify when a new version of a record is truly needed, followed by a multi-step MERGE operation against the history table.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12549352" y="7584638"/>
            <a:ext cx="2081048" cy="6449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840" y="635913"/>
            <a:ext cx="7894320" cy="1115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SCD Type 3 &amp; Type 4: Hybrid Approaches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24840" y="2019538"/>
            <a:ext cx="22860" cy="5574030"/>
          </a:xfrm>
          <a:prstGeom prst="roundRect">
            <a:avLst>
              <a:gd name="adj" fmla="val 1171580"/>
            </a:avLst>
          </a:prstGeom>
          <a:solidFill>
            <a:srgbClr val="B3D5E4"/>
          </a:solidFill>
          <a:ln/>
        </p:spPr>
      </p:sp>
      <p:sp>
        <p:nvSpPr>
          <p:cNvPr id="5" name="Shape 2"/>
          <p:cNvSpPr/>
          <p:nvPr/>
        </p:nvSpPr>
        <p:spPr>
          <a:xfrm>
            <a:off x="647700" y="2019538"/>
            <a:ext cx="7894320" cy="2412087"/>
          </a:xfrm>
          <a:prstGeom prst="rect">
            <a:avLst/>
          </a:prstGeom>
          <a:solidFill>
            <a:srgbClr val="E6F7FF"/>
          </a:solidFill>
          <a:ln w="7620">
            <a:solidFill>
              <a:srgbClr val="87ADF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26175" y="2205633"/>
            <a:ext cx="353472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SCD Type 3: Partial History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826175" y="2647355"/>
            <a:ext cx="7529751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Concept: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Tracks the current value and </a:t>
            </a:r>
            <a:r>
              <a:rPr lang="en-US" sz="140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one previous value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selected attributes within the </a:t>
            </a:r>
            <a:r>
              <a:rPr lang="en-US" sz="140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same row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26175" y="3325892"/>
            <a:ext cx="7529751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Example Columns: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current_email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and </a:t>
            </a: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previous_email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826175" y="3674031"/>
            <a:ext cx="7529751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Benefit: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Highly efficient, requiring only one row per customer, and perfect for comparing "current state" versus "last known state" quickly.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47700" y="4788694"/>
            <a:ext cx="7894320" cy="2804874"/>
          </a:xfrm>
          <a:prstGeom prst="rect">
            <a:avLst/>
          </a:prstGeom>
          <a:solidFill>
            <a:srgbClr val="E6F7FF"/>
          </a:solidFill>
          <a:ln w="7620">
            <a:solidFill>
              <a:srgbClr val="ACD0F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26175" y="4974788"/>
            <a:ext cx="3107293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SCD Type 4: Full Hybrid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826175" y="5416510"/>
            <a:ext cx="7529751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Concept: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Uses </a:t>
            </a:r>
            <a:r>
              <a:rPr lang="en-US" sz="140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two tables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lookup speed and historical depth: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826175" y="5809298"/>
            <a:ext cx="7529751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Font typeface="+mj-lt"/>
              <a:buAutoNum type="arabicPeriod"/>
            </a:pPr>
            <a:r>
              <a:rPr lang="en-US" sz="140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Dimension Table (SCD T1):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Current state only, optimized for rapid transactional lookups.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826175" y="6443186"/>
            <a:ext cx="7529751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Font typeface="+mj-lt"/>
              <a:buAutoNum type="arabicPeriod" startAt="2"/>
            </a:pPr>
            <a:r>
              <a:rPr lang="en-US" sz="140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History Table (SCD T2):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Full historical audit trail, used for deep historical analysis.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826175" y="6835973"/>
            <a:ext cx="7529751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Benefit:</a:t>
            </a:r>
            <a:r>
              <a:rPr lang="en-US" sz="14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Combines the fast lookup speed of Type 1 with the comprehensive history of Type 2.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1184</Words>
  <Application>Microsoft Office PowerPoint</Application>
  <PresentationFormat>Custom</PresentationFormat>
  <Paragraphs>108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Alexandria Medium</vt:lpstr>
      <vt:lpstr>Consolas</vt:lpstr>
      <vt:lpstr>Calibri</vt:lpstr>
      <vt:lpstr>Arial Black</vt:lpstr>
      <vt:lpstr>Manrope</vt:lpstr>
      <vt:lpstr>Bell MT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Microsoft account</cp:lastModifiedBy>
  <cp:revision>3</cp:revision>
  <dcterms:created xsi:type="dcterms:W3CDTF">2025-10-22T11:40:35Z</dcterms:created>
  <dcterms:modified xsi:type="dcterms:W3CDTF">2025-10-22T11:51:04Z</dcterms:modified>
</cp:coreProperties>
</file>